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activeX"/>
  <Override PartName="/ppt/activeX/activeX4.xml" ContentType="application/vnd.ms-office.activeX+xml"/>
  <Override PartName="/ppt/activeX/activeX5.xml" ContentType="application/vnd.ms-office.activeX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2" r:id="rId3"/>
    <p:sldId id="273" r:id="rId4"/>
    <p:sldId id="274" r:id="rId5"/>
    <p:sldId id="276" r:id="rId6"/>
    <p:sldId id="277" r:id="rId7"/>
    <p:sldId id="278" r:id="rId8"/>
    <p:sldId id="281" r:id="rId9"/>
    <p:sldId id="282" r:id="rId10"/>
    <p:sldId id="283" r:id="rId11"/>
    <p:sldId id="284" r:id="rId12"/>
    <p:sldId id="285" r:id="rId13"/>
    <p:sldId id="28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86" autoAdjust="0"/>
  </p:normalViewPr>
  <p:slideViewPr>
    <p:cSldViewPr>
      <p:cViewPr varScale="1">
        <p:scale>
          <a:sx n="65" d="100"/>
          <a:sy n="65" d="100"/>
        </p:scale>
        <p:origin x="-64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7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5" Type="http://schemas.openxmlformats.org/officeDocument/2006/relationships/control" Target="../activeX/activeX4.xml"/><Relationship Id="rId4" Type="http://schemas.openxmlformats.org/officeDocument/2006/relationships/control" Target="../activeX/activeX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857364"/>
            <a:ext cx="8215370" cy="1743087"/>
          </a:xfrm>
        </p:spPr>
        <p:txBody>
          <a:bodyPr/>
          <a:lstStyle/>
          <a:p>
            <a:pPr algn="ctr"/>
            <a:r>
              <a:rPr lang="ru-RU" b="1" dirty="0" smtClean="0"/>
              <a:t>Оформление ЭВСД в системе «Меркурий»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1122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Как проверить: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5245" y="2571744"/>
            <a:ext cx="2279060" cy="208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трелка вправо 6"/>
          <p:cNvSpPr/>
          <p:nvPr/>
        </p:nvSpPr>
        <p:spPr>
          <a:xfrm rot="8580835" flipV="1">
            <a:off x="5130258" y="2718583"/>
            <a:ext cx="978408" cy="4571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8580835" flipV="1">
            <a:off x="5987514" y="3361526"/>
            <a:ext cx="978408" cy="4571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3985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Проверить через смартфон, планшет.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Для этого закачивается программа </a:t>
            </a:r>
            <a:r>
              <a:rPr lang="en-US" sz="3100" dirty="0" smtClean="0">
                <a:solidFill>
                  <a:schemeClr val="tx1"/>
                </a:solidFill>
              </a:rPr>
              <a:t>QR Reader</a:t>
            </a:r>
            <a:r>
              <a:rPr lang="ru-RU" sz="3100" dirty="0" smtClean="0">
                <a:solidFill>
                  <a:schemeClr val="tx1"/>
                </a:solidFill>
              </a:rPr>
              <a:t> и сканируется </a:t>
            </a:r>
            <a:r>
              <a:rPr lang="en-US" sz="3100" dirty="0" smtClean="0">
                <a:solidFill>
                  <a:schemeClr val="tx1"/>
                </a:solidFill>
              </a:rPr>
              <a:t>QR </a:t>
            </a:r>
            <a:r>
              <a:rPr lang="ru-RU" sz="3100" dirty="0" smtClean="0">
                <a:solidFill>
                  <a:schemeClr val="tx1"/>
                </a:solidFill>
              </a:rPr>
              <a:t>код</a:t>
            </a:r>
            <a:endParaRPr lang="ru-RU" sz="3100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2391195"/>
            <a:ext cx="7499350" cy="291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Проверить по 32-значному коду на </a:t>
            </a:r>
            <a:r>
              <a:rPr lang="ru-RU" sz="3200" b="1" dirty="0" err="1" smtClean="0">
                <a:solidFill>
                  <a:schemeClr val="tx1"/>
                </a:solidFill>
              </a:rPr>
              <a:t>веб-странице</a:t>
            </a:r>
            <a:r>
              <a:rPr lang="ru-RU" sz="3200" b="1" dirty="0" smtClean="0">
                <a:solidFill>
                  <a:schemeClr val="tx1"/>
                </a:solidFill>
              </a:rPr>
              <a:t> системы «Меркурий»</a:t>
            </a:r>
            <a:endParaRPr lang="ru-RU" sz="3200" dirty="0"/>
          </a:p>
        </p:txBody>
      </p:sp>
      <p:pic>
        <p:nvPicPr>
          <p:cNvPr id="13314" name="Picture 2" descr="D:\Desktop\меркурий журнал продукции\меркури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738908"/>
            <a:ext cx="7499350" cy="4218384"/>
          </a:xfrm>
          <a:prstGeom prst="rect">
            <a:avLst/>
          </a:prstGeom>
          <a:noFill/>
        </p:spPr>
      </p:pic>
      <p:sp>
        <p:nvSpPr>
          <p:cNvPr id="5" name="Стрелка вправо 4"/>
          <p:cNvSpPr/>
          <p:nvPr/>
        </p:nvSpPr>
        <p:spPr>
          <a:xfrm rot="7336886" flipV="1">
            <a:off x="5363528" y="4403443"/>
            <a:ext cx="978408" cy="4571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85728"/>
            <a:ext cx="685804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786190"/>
            <a:ext cx="685804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трелка вправо 5"/>
          <p:cNvSpPr/>
          <p:nvPr/>
        </p:nvSpPr>
        <p:spPr>
          <a:xfrm rot="11403905" flipV="1">
            <a:off x="5935033" y="5046386"/>
            <a:ext cx="978408" cy="4571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7336886" flipV="1">
            <a:off x="5079794" y="1902001"/>
            <a:ext cx="978408" cy="5049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Desktop\меркурий журнал продукции - копия\вет св-в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857232"/>
            <a:ext cx="9144063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D:\Desktop\меркурий журнал продукции - копия\расшире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4000" cy="5786478"/>
          </a:xfrm>
          <a:prstGeom prst="rect">
            <a:avLst/>
          </a:prstGeom>
          <a:noFill/>
        </p:spPr>
      </p:pic>
      <p:sp>
        <p:nvSpPr>
          <p:cNvPr id="5" name="Стрелка вправо 4"/>
          <p:cNvSpPr/>
          <p:nvPr/>
        </p:nvSpPr>
        <p:spPr>
          <a:xfrm rot="12188083" flipV="1">
            <a:off x="4912320" y="2696211"/>
            <a:ext cx="642942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00098" y="214290"/>
            <a:ext cx="8229600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Гашение ЭВСД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1" name="Picture 3" descr="D:\Desktop\меркурий журнал продукции\гашение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00108"/>
            <a:ext cx="6286544" cy="2868668"/>
          </a:xfrm>
          <a:prstGeom prst="rect">
            <a:avLst/>
          </a:prstGeom>
          <a:noFill/>
        </p:spPr>
      </p:pic>
      <p:pic>
        <p:nvPicPr>
          <p:cNvPr id="17412" name="Picture 4" descr="D:\Desktop\меркурий журнал продукции\гашение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888262"/>
            <a:ext cx="6286544" cy="2969737"/>
          </a:xfrm>
          <a:prstGeom prst="rect">
            <a:avLst/>
          </a:prstGeom>
          <a:noFill/>
        </p:spPr>
      </p:pic>
      <p:sp>
        <p:nvSpPr>
          <p:cNvPr id="7" name="Стрелка вправо 6"/>
          <p:cNvSpPr/>
          <p:nvPr/>
        </p:nvSpPr>
        <p:spPr>
          <a:xfrm rot="820766">
            <a:off x="2770159" y="6501825"/>
            <a:ext cx="619733" cy="600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D:\Desktop\меркурий журнал продукции - копия\гашение 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9144000" cy="5143500"/>
          </a:xfrm>
          <a:prstGeom prst="rect">
            <a:avLst/>
          </a:prstGeom>
          <a:noFill/>
        </p:spPr>
      </p:pic>
      <p:sp>
        <p:nvSpPr>
          <p:cNvPr id="5" name="Стрелка вправо 4"/>
          <p:cNvSpPr/>
          <p:nvPr/>
        </p:nvSpPr>
        <p:spPr>
          <a:xfrm rot="1482052" flipV="1">
            <a:off x="2478836" y="4282935"/>
            <a:ext cx="677928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D:\Desktop\меркурий журнал продукции - копия\гашение 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5143500"/>
          </a:xfrm>
          <a:prstGeom prst="rect">
            <a:avLst/>
          </a:prstGeom>
          <a:noFill/>
        </p:spPr>
      </p:pic>
      <p:sp>
        <p:nvSpPr>
          <p:cNvPr id="5" name="Стрелка вправо 4"/>
          <p:cNvSpPr/>
          <p:nvPr/>
        </p:nvSpPr>
        <p:spPr>
          <a:xfrm rot="20579091">
            <a:off x="2493183" y="2671546"/>
            <a:ext cx="690290" cy="546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781196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Выбрать все обслуживаемые Муниципальное бюджетное учреждение " общеобразовательное учреждение школа № 1 г.Агрыз" предприятия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43118"/>
          <a:ext cx="8229600" cy="4465874"/>
        </p:xfrm>
        <a:graphic>
          <a:graphicData uri="http://schemas.openxmlformats.org/drawingml/2006/table">
            <a:tbl>
              <a:tblPr/>
              <a:tblGrid>
                <a:gridCol w="2397988"/>
                <a:gridCol w="5831612"/>
              </a:tblGrid>
              <a:tr h="524442">
                <a:tc>
                  <a:txBody>
                    <a:bodyPr/>
                    <a:lstStyle/>
                    <a:p>
                      <a:pPr algn="r" fontAlgn="t"/>
                      <a:endParaRPr lang="ru-RU" sz="1050" b="0" dirty="0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50" b="1" dirty="0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3D3"/>
                    </a:solidFill>
                  </a:tcPr>
                </a:tc>
              </a:tr>
              <a:tr h="744312">
                <a:tc>
                  <a:txBody>
                    <a:bodyPr/>
                    <a:lstStyle/>
                    <a:p>
                      <a:pPr algn="r" fontAlgn="t"/>
                      <a:endParaRPr lang="ru-RU" sz="1050" b="0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dirty="0"/>
                        <a:t> МБОУ Гимназия №1 (Российская Федерация, Республика Татарстан, </a:t>
                      </a:r>
                      <a:r>
                        <a:rPr lang="ru-RU" sz="1050" b="1" dirty="0" err="1"/>
                        <a:t>Агрызский</a:t>
                      </a:r>
                      <a:r>
                        <a:rPr lang="ru-RU" sz="1050" b="1" dirty="0"/>
                        <a:t> район, г. Агрыз, </a:t>
                      </a:r>
                      <a:r>
                        <a:rPr lang="ru-RU" sz="1050" b="1" dirty="0" err="1"/>
                        <a:t>Нариманова</a:t>
                      </a:r>
                      <a:r>
                        <a:rPr lang="ru-RU" sz="1050" b="1" dirty="0"/>
                        <a:t> ул., д. 27) </a:t>
                      </a:r>
                      <a:br>
                        <a:rPr lang="ru-RU" sz="1050" b="1" dirty="0"/>
                      </a:br>
                      <a:endParaRPr lang="ru-RU" sz="1050" b="1" dirty="0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744312">
                <a:tc>
                  <a:txBody>
                    <a:bodyPr/>
                    <a:lstStyle/>
                    <a:p>
                      <a:pPr algn="r" fontAlgn="t"/>
                      <a:endParaRPr lang="ru-RU" sz="1050" b="0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dirty="0"/>
                        <a:t> МБОУ Гимназия №1 Агрыз (422230, Российская Федерация, Республика Татарстан, </a:t>
                      </a:r>
                      <a:r>
                        <a:rPr lang="ru-RU" sz="1050" b="1" dirty="0" err="1"/>
                        <a:t>Агрызский</a:t>
                      </a:r>
                      <a:r>
                        <a:rPr lang="ru-RU" sz="1050" b="1" dirty="0"/>
                        <a:t> район, г. Агрыз, </a:t>
                      </a:r>
                      <a:r>
                        <a:rPr lang="ru-RU" sz="1050" b="1" dirty="0" err="1"/>
                        <a:t>Нариманова</a:t>
                      </a:r>
                      <a:r>
                        <a:rPr lang="ru-RU" sz="1050" b="1" dirty="0"/>
                        <a:t> ул., д. 27) </a:t>
                      </a:r>
                      <a:br>
                        <a:rPr lang="ru-RU" sz="1050" b="1" dirty="0"/>
                      </a:br>
                      <a:endParaRPr lang="ru-RU" sz="1050" b="1" dirty="0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1184054">
                <a:tc>
                  <a:txBody>
                    <a:bodyPr/>
                    <a:lstStyle/>
                    <a:p>
                      <a:pPr algn="r" fontAlgn="t"/>
                      <a:endParaRPr lang="ru-RU" sz="1050" b="0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/>
                        <a:t> Муниципальное бюджетное общеобразовательное учреждение гимназия №1 города Агрыз Агрызского муниципального района Республики Татарстан (422230, Российская Федерация, Республика Татарстан, Агрызский район, г. Агрыз, Нариманова ул., д. 27) </a:t>
                      </a:r>
                      <a:br>
                        <a:rPr lang="ru-RU" sz="1050" b="1"/>
                      </a:br>
                      <a:endParaRPr lang="ru-RU" sz="1050" b="1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964183">
                <a:tc>
                  <a:txBody>
                    <a:bodyPr/>
                    <a:lstStyle/>
                    <a:p>
                      <a:pPr algn="r" fontAlgn="t"/>
                      <a:endParaRPr lang="ru-RU" sz="1050" b="0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/>
                        <a:t> Муниципальное бюджетное общеобразовательное учреждение гимназия №1 города Агрыз АМР РТ (422230, Российская Федерация, Республика Татарстан, Агрызский район, г. Агрыз, Нариманова ул., д. 27) </a:t>
                      </a:r>
                      <a:br>
                        <a:rPr lang="ru-RU" sz="1050" b="1"/>
                      </a:br>
                      <a:endParaRPr lang="ru-RU" sz="1050" b="1"/>
                    </a:p>
                  </a:txBody>
                  <a:tcPr marL="30822" marR="30822" marT="30822" marB="30822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045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dirty="0"/>
                        <a:t> Выбрать  Отмена</a:t>
                      </a:r>
                    </a:p>
                  </a:txBody>
                  <a:tcPr marL="61645" marR="61645" marT="30822" marB="30822" anchor="ctr">
                    <a:lnL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controls>
      <p:control spid="1026" name="HTMLOption1" r:id="rId2" imgW="257040" imgH="304920"/>
      <p:control spid="1027" name="DefaultOcx" r:id="rId3" imgW="257040" imgH="304920"/>
      <p:control spid="1028" name="HTMLOption2" r:id="rId4" imgW="257040" imgH="304920"/>
      <p:control spid="1029" name="HTMLOption3" r:id="rId5" imgW="257040" imgH="304920"/>
      <p:control spid="1030" name="HTMLOption4" r:id="rId6" imgW="257040" imgH="30492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 Встречаются факты подделки ЭВСД распечатанные на бумаге.</a:t>
            </a:r>
            <a:endParaRPr lang="ru-RU" sz="32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162156"/>
            <a:ext cx="3380178" cy="4695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Как не пропустить фальшивое ЭВСД?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1. Проверить пришел ли ЭВСД на  обслуживаемое  вами «Предприятие», если да то погасить, если нет то для исключения подделки необходимо проверить по </a:t>
            </a:r>
            <a:r>
              <a:rPr lang="ru-RU" b="1" dirty="0" smtClean="0"/>
              <a:t>сгенерированному системой «Меркурий» 32-значному коду </a:t>
            </a:r>
            <a:r>
              <a:rPr lang="ru-RU" dirty="0" smtClean="0"/>
              <a:t>или </a:t>
            </a:r>
            <a:r>
              <a:rPr lang="en-US" dirty="0" smtClean="0"/>
              <a:t> QR </a:t>
            </a:r>
            <a:r>
              <a:rPr lang="ru-RU" dirty="0" smtClean="0"/>
              <a:t>коду.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115</TotalTime>
  <Words>95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Оформление ЭВСД в системе «Меркурий»</vt:lpstr>
      <vt:lpstr>Слайд 2</vt:lpstr>
      <vt:lpstr>Слайд 3</vt:lpstr>
      <vt:lpstr>Гашение ЭВСД</vt:lpstr>
      <vt:lpstr>Слайд 5</vt:lpstr>
      <vt:lpstr>Слайд 6</vt:lpstr>
      <vt:lpstr>Выбрать все обслуживаемые Муниципальное бюджетное учреждение " общеобразовательное учреждение школа № 1 г.Агрыз" предприятия</vt:lpstr>
      <vt:lpstr> Встречаются факты подделки ЭВСД распечатанные на бумаге.</vt:lpstr>
      <vt:lpstr>Как не пропустить фальшивое ЭВСД?</vt:lpstr>
      <vt:lpstr>Как проверить:</vt:lpstr>
      <vt:lpstr>Проверить через смартфон, планшет. Для этого закачивается программа QR Reader и сканируется QR код</vt:lpstr>
      <vt:lpstr>Проверить по 32-значному коду на веб-странице системы «Меркурий»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ЭВСД в системе «Меркурий»</dc:title>
  <dc:creator>Пользователь</dc:creator>
  <cp:lastModifiedBy>Хозгуппа</cp:lastModifiedBy>
  <cp:revision>20</cp:revision>
  <dcterms:created xsi:type="dcterms:W3CDTF">2017-09-12T18:17:52Z</dcterms:created>
  <dcterms:modified xsi:type="dcterms:W3CDTF">2018-02-16T11:15:35Z</dcterms:modified>
</cp:coreProperties>
</file>